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20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5092CE-F595-4006-8F12-4502412C81E9}" type="datetimeFigureOut">
              <a:rPr lang="en-CA" smtClean="0"/>
              <a:pPr/>
              <a:t>12-04-08</a:t>
            </a:fld>
            <a:endParaRPr lang="en-C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CBDACC-5444-4F0D-8BA4-62889AB49FF9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512168"/>
          </a:xfrm>
        </p:spPr>
        <p:txBody>
          <a:bodyPr>
            <a:normAutofit fontScale="90000"/>
          </a:bodyPr>
          <a:lstStyle/>
          <a:p>
            <a:r>
              <a:rPr lang="en-CA" sz="4000" dirty="0" smtClean="0"/>
              <a:t>Denman  Island </a:t>
            </a:r>
            <a:br>
              <a:rPr lang="en-CA" sz="4000" dirty="0" smtClean="0"/>
            </a:br>
            <a:r>
              <a:rPr lang="en-CA" sz="4000" dirty="0" smtClean="0"/>
              <a:t>Volunteer Fire Department</a:t>
            </a:r>
            <a:r>
              <a:rPr lang="en-CA" i="1" dirty="0" smtClean="0"/>
              <a:t/>
            </a:r>
            <a:br>
              <a:rPr lang="en-CA" i="1" dirty="0" smtClean="0"/>
            </a:br>
            <a:endParaRPr lang="en-CA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64904"/>
            <a:ext cx="7854696" cy="2808312"/>
          </a:xfrm>
        </p:spPr>
        <p:txBody>
          <a:bodyPr>
            <a:normAutofit fontScale="92500"/>
          </a:bodyPr>
          <a:lstStyle/>
          <a:p>
            <a:pPr algn="ctr"/>
            <a:r>
              <a:rPr lang="en-CA" sz="6000" dirty="0" smtClean="0">
                <a:latin typeface="BrowalliaUPC" pitchFamily="34" charset="-34"/>
              </a:rPr>
              <a:t>  </a:t>
            </a:r>
            <a:r>
              <a:rPr lang="en-CA" sz="7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en-CA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Year-end Financial Report</a:t>
            </a:r>
            <a:endParaRPr lang="en-CA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pull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20080"/>
          </a:xfrm>
        </p:spPr>
        <p:txBody>
          <a:bodyPr>
            <a:normAutofit/>
          </a:bodyPr>
          <a:lstStyle/>
          <a:p>
            <a:pPr algn="r"/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Denman Island Volunteer Fire Department</a:t>
            </a:r>
            <a:b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2011 Year-end Financial Report</a:t>
            </a:r>
            <a:endParaRPr lang="en-CA" sz="2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3200" b="1" u="sng" dirty="0" smtClean="0">
                <a:solidFill>
                  <a:schemeClr val="accent1"/>
                </a:solidFill>
                <a:latin typeface="HGPHeiseiKakugothictaiW9" pitchFamily="50" charset="-128"/>
                <a:ea typeface="HGPHeiseiKakugothictaiW9" pitchFamily="50" charset="-128"/>
              </a:rPr>
              <a:t>Revenue</a:t>
            </a:r>
          </a:p>
          <a:p>
            <a:endParaRPr lang="en-CA" dirty="0" smtClean="0">
              <a:latin typeface="HGPHeiseiKakugothictaiW9" pitchFamily="50" charset="-128"/>
              <a:ea typeface="HGPHeiseiKakugothictaiW9" pitchFamily="50" charset="-128"/>
            </a:endParaRPr>
          </a:p>
          <a:p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Operating Grant		    99,000.</a:t>
            </a:r>
          </a:p>
          <a:p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Rent			        523.</a:t>
            </a:r>
          </a:p>
          <a:p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Donations			       1007.</a:t>
            </a:r>
          </a:p>
          <a:p>
            <a:pPr>
              <a:buNone/>
            </a:pPr>
            <a:r>
              <a:rPr lang="en-CA" b="1" dirty="0" smtClean="0">
                <a:latin typeface="HGPHeiseiKakugothictaiW9" pitchFamily="50" charset="-128"/>
                <a:ea typeface="HGPHeiseiKakugothictaiW9" pitchFamily="50" charset="-128"/>
              </a:rPr>
              <a:t>                                           </a:t>
            </a:r>
          </a:p>
          <a:p>
            <a:pPr>
              <a:buNone/>
            </a:pPr>
            <a:r>
              <a:rPr lang="en-CA" sz="4000" b="1" dirty="0" smtClean="0">
                <a:latin typeface="HGPHeiseiKakugothictaiW9" pitchFamily="50" charset="-128"/>
                <a:ea typeface="HGPHeiseiKakugothictaiW9" pitchFamily="50" charset="-128"/>
              </a:rPr>
              <a:t>                              </a:t>
            </a:r>
            <a:r>
              <a:rPr lang="en-CA" sz="4000" dirty="0" smtClean="0">
                <a:solidFill>
                  <a:schemeClr val="accent1"/>
                </a:solidFill>
                <a:latin typeface="HGPHeiseiKakugothictaiW9" pitchFamily="50" charset="-128"/>
                <a:ea typeface="HGPHeiseiKakugothictaiW9" pitchFamily="50" charset="-128"/>
              </a:rPr>
              <a:t>$100,530</a:t>
            </a:r>
            <a:r>
              <a:rPr lang="en-CA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48072"/>
          </a:xfrm>
        </p:spPr>
        <p:txBody>
          <a:bodyPr>
            <a:normAutofit/>
          </a:bodyPr>
          <a:lstStyle/>
          <a:p>
            <a:pPr algn="r">
              <a:lnSpc>
                <a:spcPts val="2000"/>
              </a:lnSpc>
              <a:spcBef>
                <a:spcPts val="600"/>
              </a:spcBef>
            </a:pPr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Denman Island Volunteer Fire Department </a:t>
            </a:r>
            <a:b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2011 Year-end Financial Report</a:t>
            </a:r>
            <a:endParaRPr lang="en-CA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pPr>
              <a:buNone/>
            </a:pPr>
            <a:r>
              <a:rPr lang="en-CA" u="sng" dirty="0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Expenditures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Fire Protection Service          	 69,596.</a:t>
            </a:r>
          </a:p>
          <a:p>
            <a:pPr>
              <a:buNone/>
            </a:pPr>
            <a:endParaRPr lang="en-CA" dirty="0" smtClean="0"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None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Administrative Services		 23,886.</a:t>
            </a:r>
          </a:p>
          <a:p>
            <a:pPr>
              <a:buNone/>
            </a:pPr>
            <a:endParaRPr lang="en-CA" dirty="0" smtClean="0"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None/>
            </a:pPr>
            <a:r>
              <a:rPr lang="en-CA" sz="4000" dirty="0" smtClean="0">
                <a:latin typeface="HGPHeiseiKakugothictaiW9" pitchFamily="50" charset="-128"/>
                <a:ea typeface="HGPHeiseiKakugothictaiW9" pitchFamily="50" charset="-128"/>
              </a:rPr>
              <a:t>                                </a:t>
            </a:r>
            <a:r>
              <a:rPr lang="en-CA" sz="4000" dirty="0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$93,482</a:t>
            </a:r>
            <a:r>
              <a:rPr lang="en-CA" dirty="0" smtClean="0"/>
              <a:t>	</a:t>
            </a: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pPr algn="r"/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Denman Island Volunteer Fire Department </a:t>
            </a:r>
            <a:b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2011 Year-end Financial Report</a:t>
            </a:r>
            <a:endParaRPr lang="en-CA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>
              <a:buNone/>
            </a:pPr>
            <a:r>
              <a:rPr lang="en-CA" sz="2000" dirty="0" smtClean="0">
                <a:latin typeface="HGPHeiseiKakugothictaiW9" pitchFamily="50" charset="-128"/>
                <a:ea typeface="HGPHeiseiKakugothictaiW9" pitchFamily="50" charset="-128"/>
              </a:rPr>
              <a:t>Highlights</a:t>
            </a:r>
          </a:p>
          <a:p>
            <a:pPr>
              <a:buNone/>
            </a:pPr>
            <a:endParaRPr lang="en-CA" u="sng" dirty="0" smtClean="0"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None/>
            </a:pPr>
            <a:r>
              <a:rPr lang="en-CA" u="sng" dirty="0" smtClean="0">
                <a:latin typeface="HGPHeiseiKakugothictaiW9" pitchFamily="50" charset="-128"/>
                <a:ea typeface="HGPHeiseiKakugothictaiW9" pitchFamily="50" charset="-128"/>
              </a:rPr>
              <a:t>Fire Protection Services</a:t>
            </a: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    			</a:t>
            </a:r>
            <a:r>
              <a:rPr lang="en-CA" dirty="0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69,596</a:t>
            </a:r>
          </a:p>
          <a:p>
            <a:pPr>
              <a:buNone/>
            </a:pPr>
            <a:endParaRPr lang="en-CA" u="sng" dirty="0" smtClean="0"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Firefighters Honoraria      			27,490.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Vehicle Maintenance &amp; Operation   		  9,800.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Fire and Rescue Supplies    			  8,420.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First Responder Program   			  5,800.</a:t>
            </a:r>
            <a:endParaRPr lang="en-CA" dirty="0">
              <a:latin typeface="HGPHeiseiKakugothictaiW9" pitchFamily="50" charset="-128"/>
              <a:ea typeface="HGPHeiseiKakugothictaiW9" pitchFamily="50" charset="-128"/>
            </a:endParaRPr>
          </a:p>
        </p:txBody>
      </p:sp>
    </p:spTree>
  </p:cSld>
  <p:clrMapOvr>
    <a:masterClrMapping/>
  </p:clrMapOvr>
  <p:transition xmlns:p14="http://schemas.microsoft.com/office/powerpoint/2010/main" spd="slow">
    <p:wipe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pPr algn="r"/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Denman Island Volunteer Fire Department </a:t>
            </a:r>
            <a:b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2011 Year-end Financial Report</a:t>
            </a:r>
            <a:endParaRPr lang="en-CA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>
              <a:buNone/>
            </a:pPr>
            <a:r>
              <a:rPr lang="en-CA" sz="2000" dirty="0" smtClean="0">
                <a:latin typeface="HGPHeiseiKakugothictaiW9" pitchFamily="50" charset="-128"/>
                <a:ea typeface="HGPHeiseiKakugothictaiW9" pitchFamily="50" charset="-128"/>
              </a:rPr>
              <a:t>Highlights</a:t>
            </a:r>
          </a:p>
          <a:p>
            <a:pPr>
              <a:buNone/>
            </a:pPr>
            <a:endParaRPr lang="en-CA" u="sng" dirty="0" smtClean="0"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None/>
            </a:pPr>
            <a:r>
              <a:rPr lang="en-CA" u="sng" dirty="0" smtClean="0">
                <a:latin typeface="HGPHeiseiKakugothictaiW9" pitchFamily="50" charset="-128"/>
                <a:ea typeface="HGPHeiseiKakugothictaiW9" pitchFamily="50" charset="-128"/>
              </a:rPr>
              <a:t>Administrative Services</a:t>
            </a: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    	</a:t>
            </a:r>
            <a:r>
              <a:rPr lang="en-CA" smtClean="0">
                <a:latin typeface="HGPHeiseiKakugothictaiW9" pitchFamily="50" charset="-128"/>
                <a:ea typeface="HGPHeiseiKakugothictaiW9" pitchFamily="50" charset="-128"/>
              </a:rPr>
              <a:t>	         </a:t>
            </a:r>
            <a:r>
              <a:rPr lang="en-CA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23,886</a:t>
            </a:r>
            <a:r>
              <a:rPr lang="en-CA" dirty="0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.</a:t>
            </a:r>
          </a:p>
          <a:p>
            <a:pPr>
              <a:buNone/>
            </a:pPr>
            <a:endParaRPr lang="en-CA" dirty="0" smtClean="0">
              <a:solidFill>
                <a:srgbClr val="FF0000"/>
              </a:solidFill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Office and Administration   		 7,886.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Firefighters’ Insurance     		 4,615.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Utilities </a:t>
            </a:r>
            <a:r>
              <a:rPr lang="en-CA" sz="1800" dirty="0" smtClean="0">
                <a:latin typeface="HGPHeiseiKakugothictaiW9" pitchFamily="50" charset="-128"/>
                <a:ea typeface="HGPHeiseiKakugothictaiW9" pitchFamily="50" charset="-128"/>
              </a:rPr>
              <a:t>(Hydro, Phone, Internet)     		  </a:t>
            </a:r>
            <a:r>
              <a:rPr lang="en-CA" dirty="0" smtClean="0">
                <a:latin typeface="HGPHeiseiKakugothictaiW9" pitchFamily="50" charset="-128"/>
                <a:ea typeface="HGPHeiseiKakugothictaiW9" pitchFamily="50" charset="-128"/>
              </a:rPr>
              <a:t>4,175.</a:t>
            </a:r>
            <a:endParaRPr lang="en-CA" dirty="0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pPr algn="r"/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Denman Island Volunteer Fire Department </a:t>
            </a:r>
            <a:b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2011 Year-end Financial Report</a:t>
            </a:r>
            <a:endParaRPr lang="en-CA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>
                <a:latin typeface="HGPHeiseiKakugothictaiW9" pitchFamily="50" charset="-128"/>
                <a:ea typeface="HGPHeiseiKakugothictaiW9" pitchFamily="50" charset="-128"/>
              </a:rPr>
              <a:t>Financial Position – December 31, 2011</a:t>
            </a:r>
          </a:p>
          <a:p>
            <a:pPr>
              <a:buNone/>
            </a:pPr>
            <a:r>
              <a:rPr lang="en-CA" sz="2400" u="sng" dirty="0" smtClean="0">
                <a:solidFill>
                  <a:schemeClr val="accent1"/>
                </a:solidFill>
                <a:latin typeface="HGPHeiseiKakugothictaiW9" pitchFamily="50" charset="-128"/>
                <a:ea typeface="HGPHeiseiKakugothictaiW9" pitchFamily="50" charset="-128"/>
              </a:rPr>
              <a:t>Assets</a:t>
            </a:r>
          </a:p>
          <a:p>
            <a:pPr>
              <a:buNone/>
            </a:pP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Cash on </a:t>
            </a: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Hand  -  					</a:t>
            </a:r>
            <a:r>
              <a:rPr lang="en-CA" sz="2400" dirty="0" smtClean="0">
                <a:solidFill>
                  <a:schemeClr val="accent1"/>
                </a:solidFill>
                <a:latin typeface="HGPHeiseiKakugothictaiW9" pitchFamily="50" charset="-128"/>
                <a:ea typeface="HGPHeiseiKakugothictaiW9" pitchFamily="50" charset="-128"/>
              </a:rPr>
              <a:t>13,981</a:t>
            </a:r>
            <a:endParaRPr lang="en-CA" sz="2400" dirty="0" smtClean="0">
              <a:solidFill>
                <a:schemeClr val="accent1"/>
              </a:solidFill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None/>
            </a:pP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HST Receivable </a:t>
            </a: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-  </a:t>
            </a:r>
            <a:r>
              <a:rPr lang="en-CA" sz="2400" dirty="0" smtClean="0">
                <a:solidFill>
                  <a:schemeClr val="accent1"/>
                </a:solidFill>
                <a:latin typeface="HGPHeiseiKakugothictaiW9" pitchFamily="50" charset="-128"/>
                <a:ea typeface="HGPHeiseiKakugothictaiW9" pitchFamily="50" charset="-128"/>
              </a:rPr>
              <a:t>4,218</a:t>
            </a: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 </a:t>
            </a:r>
            <a:r>
              <a:rPr lang="en-CA" sz="1800" dirty="0" smtClean="0">
                <a:latin typeface="HGPHeiseiKakugothictaiW9" pitchFamily="50" charset="-128"/>
                <a:ea typeface="HGPHeiseiKakugothictaiW9" pitchFamily="50" charset="-128"/>
              </a:rPr>
              <a:t>(May, 2012)</a:t>
            </a:r>
          </a:p>
          <a:p>
            <a:pPr>
              <a:buNone/>
            </a:pPr>
            <a:endParaRPr lang="en-CA" sz="2400" u="sng" dirty="0" smtClean="0">
              <a:latin typeface="HGPHeiseiKakugothictaiW9" pitchFamily="50" charset="-128"/>
              <a:ea typeface="HGPHeiseiKakugothictaiW9" pitchFamily="50" charset="-128"/>
            </a:endParaRPr>
          </a:p>
          <a:p>
            <a:pPr>
              <a:buNone/>
            </a:pPr>
            <a:r>
              <a:rPr lang="en-CA" sz="2400" u="sng" dirty="0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Liabilities</a:t>
            </a:r>
          </a:p>
          <a:p>
            <a:pPr>
              <a:buNone/>
            </a:pP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Accounts payable </a:t>
            </a:r>
            <a:r>
              <a:rPr lang="en-CA" sz="1800" dirty="0" smtClean="0">
                <a:latin typeface="HGPHeiseiKakugothictaiW9" pitchFamily="50" charset="-128"/>
                <a:ea typeface="HGPHeiseiKakugothictaiW9" pitchFamily="50" charset="-128"/>
              </a:rPr>
              <a:t>(MNP Assessment)  </a:t>
            </a:r>
            <a:r>
              <a:rPr lang="en-CA" sz="1800" dirty="0">
                <a:latin typeface="HGPHeiseiKakugothictaiW9" pitchFamily="50" charset="-128"/>
                <a:ea typeface="HGPHeiseiKakugothictaiW9" pitchFamily="50" charset="-128"/>
              </a:rPr>
              <a:t> </a:t>
            </a: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		</a:t>
            </a:r>
            <a:r>
              <a:rPr lang="en-CA" sz="2400" dirty="0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 2,000.</a:t>
            </a:r>
          </a:p>
          <a:p>
            <a:pPr>
              <a:buNone/>
            </a:pP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Reserve for Station Renovation  			 </a:t>
            </a:r>
            <a:r>
              <a:rPr lang="en-CA" sz="2400" dirty="0" smtClean="0">
                <a:solidFill>
                  <a:srgbClr val="FF0000"/>
                </a:solidFill>
                <a:latin typeface="HGPHeiseiKakugothictaiW9" pitchFamily="50" charset="-128"/>
                <a:ea typeface="HGPHeiseiKakugothictaiW9" pitchFamily="50" charset="-128"/>
              </a:rPr>
              <a:t>5,000.</a:t>
            </a:r>
          </a:p>
          <a:p>
            <a:pPr>
              <a:buNone/>
            </a:pPr>
            <a:r>
              <a:rPr lang="en-CA" sz="2400" dirty="0" smtClean="0">
                <a:latin typeface="HGPHeiseiKakugothictaiW9" pitchFamily="50" charset="-128"/>
                <a:ea typeface="HGPHeiseiKakugothictaiW9" pitchFamily="50" charset="-128"/>
              </a:rPr>
              <a:t>								</a:t>
            </a:r>
          </a:p>
          <a:p>
            <a:pPr>
              <a:buNone/>
            </a:pPr>
            <a:r>
              <a:rPr lang="en-CA" sz="2400" dirty="0" smtClean="0">
                <a:solidFill>
                  <a:srgbClr val="00B050"/>
                </a:solidFill>
                <a:latin typeface="HGPHeiseiKakugothictaiW9" pitchFamily="50" charset="-128"/>
                <a:ea typeface="HGPHeiseiKakugothictaiW9" pitchFamily="50" charset="-128"/>
              </a:rPr>
              <a:t>Contingency Reserve   				  6,981.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slow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20080"/>
          </a:xfrm>
        </p:spPr>
        <p:txBody>
          <a:bodyPr>
            <a:normAutofit/>
          </a:bodyPr>
          <a:lstStyle/>
          <a:p>
            <a:pPr algn="r"/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Denman Island Volunteer Fire Department </a:t>
            </a:r>
            <a:b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CA" sz="2000" b="1" dirty="0" smtClean="0">
                <a:latin typeface="Arabic Typesetting" pitchFamily="66" charset="-78"/>
                <a:cs typeface="Arabic Typesetting" pitchFamily="66" charset="-78"/>
              </a:rPr>
              <a:t>2011 Year-end Financial Report</a:t>
            </a:r>
            <a:endParaRPr lang="en-CA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17646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CA" sz="3200" b="1" dirty="0" smtClean="0">
                <a:solidFill>
                  <a:schemeClr val="tx1"/>
                </a:solidFill>
              </a:rPr>
              <a:t>Thank you for your continuing suppor</a:t>
            </a:r>
            <a:r>
              <a:rPr lang="en-CA" sz="3600" b="1" dirty="0" smtClean="0">
                <a:solidFill>
                  <a:schemeClr val="tx1"/>
                </a:solidFill>
              </a:rPr>
              <a:t>t</a:t>
            </a:r>
          </a:p>
          <a:p>
            <a:pPr algn="r">
              <a:buNone/>
            </a:pPr>
            <a:r>
              <a:rPr lang="en-CA" sz="1800" dirty="0" smtClean="0">
                <a:solidFill>
                  <a:schemeClr val="tx1"/>
                </a:solidFill>
              </a:rPr>
              <a:t>                                                    - Denman Island Volunteer Firefighters</a:t>
            </a:r>
          </a:p>
          <a:p>
            <a:pPr>
              <a:buNone/>
            </a:pPr>
            <a:endParaRPr lang="en-CA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CA" sz="2000" b="1" dirty="0" smtClean="0">
                <a:solidFill>
                  <a:schemeClr val="tx1"/>
                </a:solidFill>
              </a:rPr>
              <a:t>   </a:t>
            </a:r>
            <a:r>
              <a:rPr lang="en-CA" sz="2800" b="1" dirty="0" smtClean="0">
                <a:solidFill>
                  <a:schemeClr val="tx1"/>
                </a:solidFill>
              </a:rPr>
              <a:t>Join us later this spring at the Firehall for:</a:t>
            </a:r>
          </a:p>
          <a:p>
            <a:pPr>
              <a:buNone/>
            </a:pPr>
            <a:endParaRPr lang="en-CA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CA" sz="2000" b="1" dirty="0" smtClean="0">
                <a:solidFill>
                  <a:schemeClr val="tx1"/>
                </a:solidFill>
              </a:rPr>
              <a:t>	-  Demonstrations of fire protection and rescue procedures</a:t>
            </a:r>
          </a:p>
          <a:p>
            <a:pPr>
              <a:buNone/>
            </a:pPr>
            <a:r>
              <a:rPr lang="en-CA" sz="2000" b="1" dirty="0" smtClean="0">
                <a:solidFill>
                  <a:schemeClr val="tx1"/>
                </a:solidFill>
              </a:rPr>
              <a:t>	-  Hands-on use of fire equipment</a:t>
            </a:r>
          </a:p>
          <a:p>
            <a:pPr>
              <a:buNone/>
            </a:pPr>
            <a:r>
              <a:rPr lang="en-CA" sz="2000" b="1" dirty="0" smtClean="0">
                <a:solidFill>
                  <a:schemeClr val="tx1"/>
                </a:solidFill>
              </a:rPr>
              <a:t>	-  Our First Responders program</a:t>
            </a:r>
          </a:p>
          <a:p>
            <a:pPr>
              <a:buNone/>
            </a:pPr>
            <a:r>
              <a:rPr lang="en-CA" sz="2000" b="1" dirty="0" smtClean="0">
                <a:solidFill>
                  <a:schemeClr val="tx1"/>
                </a:solidFill>
              </a:rPr>
              <a:t>	-  Review Fire Department finances and budgeting procedures</a:t>
            </a:r>
          </a:p>
          <a:p>
            <a:pPr>
              <a:buNone/>
            </a:pPr>
            <a:endParaRPr lang="en-CA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newsfla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89</Words>
  <Application>Microsoft Macintosh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Denman  Island  Volunteer Fire Department </vt:lpstr>
      <vt:lpstr>Denman Island Volunteer Fire Department 2011 Year-end Financial Report</vt:lpstr>
      <vt:lpstr>Denman Island Volunteer Fire Department  2011 Year-end Financial Report</vt:lpstr>
      <vt:lpstr>Denman Island Volunteer Fire Department  2011 Year-end Financial Report</vt:lpstr>
      <vt:lpstr>Denman Island Volunteer Fire Department  2011 Year-end Financial Report</vt:lpstr>
      <vt:lpstr>Denman Island Volunteer Fire Department  2011 Year-end Financial Report</vt:lpstr>
      <vt:lpstr>Denman Island Volunteer Fire Department  2011 Year-end Financial Report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Denman  Island  Volunteer Fire Department</dc:title>
  <dc:creator>JGR</dc:creator>
  <cp:lastModifiedBy>  Ralston</cp:lastModifiedBy>
  <cp:revision>21</cp:revision>
  <dcterms:created xsi:type="dcterms:W3CDTF">2012-03-28T02:14:33Z</dcterms:created>
  <dcterms:modified xsi:type="dcterms:W3CDTF">2012-04-08T16:44:56Z</dcterms:modified>
</cp:coreProperties>
</file>